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handoutMasterIdLst>
    <p:handoutMasterId r:id="rId16"/>
  </p:handoutMasterIdLst>
  <p:sldIdLst>
    <p:sldId id="339" r:id="rId2"/>
    <p:sldId id="347" r:id="rId3"/>
    <p:sldId id="340" r:id="rId4"/>
    <p:sldId id="329" r:id="rId5"/>
    <p:sldId id="352" r:id="rId6"/>
    <p:sldId id="353" r:id="rId7"/>
    <p:sldId id="354" r:id="rId8"/>
    <p:sldId id="290" r:id="rId9"/>
    <p:sldId id="301" r:id="rId10"/>
    <p:sldId id="309" r:id="rId11"/>
    <p:sldId id="333" r:id="rId12"/>
    <p:sldId id="343" r:id="rId13"/>
    <p:sldId id="351" r:id="rId14"/>
  </p:sldIdLst>
  <p:sldSz cx="6858000" cy="9144000" type="screen4x3"/>
  <p:notesSz cx="6888163" cy="100187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9" autoAdjust="0"/>
    <p:restoredTop sz="96341" autoAdjust="0"/>
  </p:normalViewPr>
  <p:slideViewPr>
    <p:cSldViewPr>
      <p:cViewPr varScale="1">
        <p:scale>
          <a:sx n="83" d="100"/>
          <a:sy n="83" d="100"/>
        </p:scale>
        <p:origin x="2880" y="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900934" y="0"/>
            <a:ext cx="2985621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>
              <a:defRPr sz="1200"/>
            </a:lvl1pPr>
          </a:lstStyle>
          <a:p>
            <a:fld id="{255149DD-3F40-4F70-A2DF-8FDED40F39A5}" type="datetimeFigureOut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515615"/>
            <a:ext cx="2985621" cy="501496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900934" y="9515615"/>
            <a:ext cx="2985621" cy="501496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r">
              <a:defRPr sz="1200"/>
            </a:lvl1pPr>
          </a:lstStyle>
          <a:p>
            <a:fld id="{486D4186-7BE8-4BB6-BECD-5F01BD69C43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7007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605" tIns="48302" rIns="96605" bIns="48302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0936"/>
          </a:xfrm>
          <a:prstGeom prst="rect">
            <a:avLst/>
          </a:prstGeom>
        </p:spPr>
        <p:txBody>
          <a:bodyPr vert="horz" lIns="96605" tIns="48302" rIns="96605" bIns="48302" rtlCol="0"/>
          <a:lstStyle>
            <a:lvl1pPr algn="r">
              <a:defRPr sz="1300"/>
            </a:lvl1pPr>
          </a:lstStyle>
          <a:p>
            <a:fld id="{322D33AE-B34E-4FDB-97AD-EAE655D3B076}" type="datetimeFigureOut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5" tIns="48302" rIns="96605" bIns="48302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8817" y="4758890"/>
            <a:ext cx="5510530" cy="4508421"/>
          </a:xfrm>
          <a:prstGeom prst="rect">
            <a:avLst/>
          </a:prstGeom>
        </p:spPr>
        <p:txBody>
          <a:bodyPr vert="horz" lIns="96605" tIns="48302" rIns="96605" bIns="48302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605" tIns="48302" rIns="96605" bIns="48302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901699" y="9516038"/>
            <a:ext cx="2984871" cy="500936"/>
          </a:xfrm>
          <a:prstGeom prst="rect">
            <a:avLst/>
          </a:prstGeom>
        </p:spPr>
        <p:txBody>
          <a:bodyPr vert="horz" lIns="96605" tIns="48302" rIns="96605" bIns="48302" rtlCol="0" anchor="b"/>
          <a:lstStyle>
            <a:lvl1pPr algn="r">
              <a:defRPr sz="1300"/>
            </a:lvl1pPr>
          </a:lstStyle>
          <a:p>
            <a:fld id="{50B79777-2529-4A2C-8AC1-9937D818F32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29951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79777-2529-4A2C-8AC1-9937D818F325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7992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1714500" y="4165600"/>
            <a:ext cx="4629150" cy="2525816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714500" y="6671096"/>
            <a:ext cx="4629150" cy="18288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6716" y="1676588"/>
            <a:ext cx="3048000" cy="285750"/>
          </a:xfrm>
        </p:spPr>
        <p:txBody>
          <a:bodyPr/>
          <a:lstStyle/>
          <a:p>
            <a:fld id="{2C3FBA3C-E58E-4F31-8B7F-5458FAB934C3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152" y="5687573"/>
            <a:ext cx="4876800" cy="28803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6835392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982224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248156" y="7717536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428750" y="5994400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994158" y="6571603"/>
            <a:ext cx="457200" cy="690032"/>
          </a:xfrm>
        </p:spPr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D6A95-C9C9-40EC-B4DB-BD0396779BC1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257300" cy="7802033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58DB6-26D3-4FE5-9CF3-F3ED39050A57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5600700" cy="6498336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67C99E8-87C8-4263-B04B-C28142BF23AD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14500" y="3860800"/>
            <a:ext cx="4629150" cy="273812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714500" y="6680200"/>
            <a:ext cx="4629150" cy="18288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5155692" y="1671701"/>
            <a:ext cx="3048000" cy="285750"/>
          </a:xfrm>
        </p:spPr>
        <p:txBody>
          <a:bodyPr/>
          <a:lstStyle/>
          <a:p>
            <a:fld id="{FBAFA672-26B3-426C-AE55-852CCEA5A7DB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4241292" y="5683758"/>
            <a:ext cx="4876800" cy="28803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285750" y="0"/>
            <a:ext cx="457200" cy="9144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07252" y="0"/>
            <a:ext cx="78498" cy="9144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742950" y="0"/>
            <a:ext cx="136404" cy="9144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55990" y="0"/>
            <a:ext cx="172710" cy="9144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79758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685800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640584" y="0"/>
            <a:ext cx="0" cy="9144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294980" y="0"/>
            <a:ext cx="0" cy="9144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8001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914400" y="0"/>
            <a:ext cx="57150" cy="9144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457200" y="4572000"/>
            <a:ext cx="971550" cy="17272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993528" y="6489003"/>
            <a:ext cx="481068" cy="855232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818310" y="7334176"/>
            <a:ext cx="102870" cy="18288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248156" y="7721600"/>
            <a:ext cx="205740" cy="3657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409280" y="5973184"/>
            <a:ext cx="274320" cy="48768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6823458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005462" y="6571603"/>
            <a:ext cx="457200" cy="690032"/>
          </a:xfrm>
        </p:spPr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BE53D-C3D9-4E7E-98D7-2B006DF5E79E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342900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3202686" y="2133600"/>
            <a:ext cx="2743200" cy="60960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5657850" cy="1524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B7CD2-0CA8-4EC0-A2AF-8B7DC3FF8D80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342900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3278981" y="3149600"/>
            <a:ext cx="2743200" cy="51816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34290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3257550" y="2092960"/>
            <a:ext cx="2743200" cy="87782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4B3B0DC-4034-4BCA-8D10-EB1DFE92D9A3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F989A-B66D-4B6E-A97A-CF75362A8333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688658" y="4400550"/>
            <a:ext cx="8412480" cy="3429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5109210" y="365760"/>
            <a:ext cx="1145286" cy="664464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228600" y="365760"/>
            <a:ext cx="4229100" cy="8436864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624A7F-27D9-49BD-B3D3-A1D50A18CDDE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672370" y="4400550"/>
            <a:ext cx="8412480" cy="3429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4629150" cy="9144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74349" y="353060"/>
            <a:ext cx="1143000" cy="6608064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468630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4644222" y="0"/>
            <a:ext cx="0" cy="9144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29E45C2-08E8-4751-A9C5-AD7A309DD5DC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6572250" y="0"/>
            <a:ext cx="0" cy="9144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600700" cy="1524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600700" cy="64983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5105400" y="1554482"/>
            <a:ext cx="2682240" cy="288036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6FFB01-1E2C-4BFE-BDCA-D20870269002}" type="datetime1">
              <a:rPr lang="zh-TW" altLang="en-US" smtClean="0"/>
              <a:t>2025/9/5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4309190" y="5089667"/>
            <a:ext cx="4267200" cy="27432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7150" y="0"/>
            <a:ext cx="0" cy="9144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743700" y="0"/>
            <a:ext cx="0" cy="9144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6629400" y="0"/>
            <a:ext cx="228600" cy="9144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6686550" y="0"/>
            <a:ext cx="0" cy="9144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6117336" y="7620000"/>
            <a:ext cx="411480" cy="73152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6096762" y="7645400"/>
            <a:ext cx="457200" cy="694944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8966F1-C72A-49D8-9DA1-A66C217553BB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66750" y="432911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ctrTitle"/>
          </p:nvPr>
        </p:nvSpPr>
        <p:spPr>
          <a:xfrm>
            <a:off x="188933" y="755576"/>
            <a:ext cx="3168352" cy="4752528"/>
          </a:xfrm>
        </p:spPr>
        <p:txBody>
          <a:bodyPr>
            <a:noAutofit/>
          </a:bodyPr>
          <a:lstStyle/>
          <a:p>
            <a:pPr lvl="0" algn="ctr" eaLnBrk="0"/>
            <a:r>
              <a:rPr lang="zh-TW" altLang="en-US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新竹</a:t>
            </a:r>
            <a:r>
              <a:rPr lang="zh-TW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縣</a:t>
            </a:r>
            <a:r>
              <a:rPr lang="en-US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114</a:t>
            </a:r>
            <a:r>
              <a:rPr lang="zh-TW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學年度學生健康檢查</a:t>
            </a:r>
            <a:br>
              <a:rPr lang="en-US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</a:br>
            <a:br>
              <a:rPr lang="en-US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</a:br>
            <a:br>
              <a:rPr lang="en-US" altLang="zh-TW" sz="3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</a:br>
            <a:endParaRPr lang="zh-TW" altLang="zh-TW" sz="3600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8" name="副標題 2"/>
          <p:cNvSpPr>
            <a:spLocks noGrp="1"/>
          </p:cNvSpPr>
          <p:nvPr>
            <p:ph type="subTitle" idx="1"/>
          </p:nvPr>
        </p:nvSpPr>
        <p:spPr>
          <a:xfrm>
            <a:off x="155788" y="6012160"/>
            <a:ext cx="3389843" cy="2952328"/>
          </a:xfrm>
          <a:ln>
            <a:solidFill>
              <a:srgbClr val="0000CC"/>
            </a:solidFill>
          </a:ln>
        </p:spPr>
        <p:txBody>
          <a:bodyPr>
            <a:noAutofit/>
          </a:bodyPr>
          <a:lstStyle/>
          <a:p>
            <a:r>
              <a:rPr lang="zh-TW" altLang="en-US" sz="20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重光醫院  </a:t>
            </a:r>
            <a:r>
              <a:rPr lang="en-US" altLang="zh-TW" sz="20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:</a:t>
            </a:r>
          </a:p>
          <a:p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① 主任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:</a:t>
            </a:r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0988-394000</a:t>
            </a:r>
          </a:p>
          <a:p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② 令芸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:</a:t>
            </a:r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0905-112501</a:t>
            </a:r>
          </a:p>
          <a:p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③</a:t>
            </a:r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 助理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:</a:t>
            </a:r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0922-281501</a:t>
            </a:r>
          </a:p>
          <a:p>
            <a:r>
              <a:rPr lang="zh-TW" altLang="en-US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苗栗縣頭份市中華路</a:t>
            </a:r>
            <a:r>
              <a:rPr lang="en-US" altLang="zh-TW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1039</a:t>
            </a:r>
            <a:r>
              <a:rPr lang="zh-TW" altLang="en-US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號</a:t>
            </a:r>
            <a:endParaRPr lang="en-US" altLang="zh-TW" sz="1600" dirty="0">
              <a:solidFill>
                <a:schemeClr val="tx1"/>
              </a:solidFill>
              <a:latin typeface="Microsoft YaHei" pitchFamily="34" charset="-122"/>
              <a:ea typeface="Microsoft YaHei" pitchFamily="34" charset="-122"/>
            </a:endParaRPr>
          </a:p>
          <a:p>
            <a:r>
              <a:rPr lang="en-US" altLang="zh-TW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037-663030#100</a:t>
            </a:r>
            <a:r>
              <a:rPr lang="zh-TW" altLang="en-US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 陳郁如</a:t>
            </a:r>
            <a:r>
              <a:rPr lang="en-US" altLang="zh-TW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/</a:t>
            </a:r>
            <a:r>
              <a:rPr lang="zh-TW" altLang="en-US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蘇月娥</a:t>
            </a:r>
            <a:endParaRPr lang="en-US" altLang="zh-TW" sz="1600" dirty="0">
              <a:solidFill>
                <a:schemeClr val="tx1"/>
              </a:solidFill>
              <a:latin typeface="Microsoft YaHei" pitchFamily="34" charset="-122"/>
              <a:ea typeface="Microsoft YaHei" pitchFamily="34" charset="-122"/>
            </a:endParaRPr>
          </a:p>
          <a:p>
            <a:r>
              <a:rPr lang="en-US" altLang="zh-TW" sz="1600" dirty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</a:rPr>
              <a:t>kwchen5612@gmail.com</a:t>
            </a:r>
          </a:p>
          <a:p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人數證明單 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“</a:t>
            </a:r>
            <a:r>
              <a:rPr lang="zh-TW" altLang="en-US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親取</a:t>
            </a:r>
            <a:r>
              <a:rPr lang="en-US" altLang="zh-TW" sz="1600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”</a:t>
            </a:r>
          </a:p>
          <a:p>
            <a:endParaRPr lang="en-US" altLang="zh-TW" sz="1600" dirty="0">
              <a:solidFill>
                <a:schemeClr val="tx1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pic>
        <p:nvPicPr>
          <p:cNvPr id="9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0"/>
            <a:ext cx="331236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4438650"/>
            <a:ext cx="3312368" cy="470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406238"/>
      </p:ext>
    </p:extLst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ShapeType="1"/>
          </p:cNvSpPr>
          <p:nvPr/>
        </p:nvSpPr>
        <p:spPr bwMode="auto">
          <a:xfrm>
            <a:off x="3636963" y="-152400"/>
            <a:ext cx="3473450" cy="0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596743" y="611560"/>
            <a:ext cx="4032448" cy="47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32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rPr>
              <a:t>健康檢查結果通知單</a:t>
            </a:r>
            <a:endParaRPr kumimoji="1" lang="zh-TW" sz="3200" b="0" i="0" u="none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pic>
        <p:nvPicPr>
          <p:cNvPr id="8" name="圖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1640"/>
            <a:ext cx="3454261" cy="7812360"/>
          </a:xfrm>
          <a:prstGeom prst="rect">
            <a:avLst/>
          </a:prstGeom>
        </p:spPr>
      </p:pic>
      <p:pic>
        <p:nvPicPr>
          <p:cNvPr id="9" name="圖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992" y="1331640"/>
            <a:ext cx="3501008" cy="781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13867"/>
      </p:ext>
    </p:extLst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ShapeType="1"/>
          </p:cNvSpPr>
          <p:nvPr/>
        </p:nvSpPr>
        <p:spPr bwMode="auto">
          <a:xfrm>
            <a:off x="3636963" y="-152400"/>
            <a:ext cx="3473450" cy="0"/>
          </a:xfrm>
          <a:prstGeom prst="straightConnector1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622"/>
            <a:ext cx="6858000" cy="8508377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2132856" y="899592"/>
            <a:ext cx="3096344" cy="40011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國中 血液報告通知單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038433"/>
      </p:ext>
    </p:extLst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9" name="圖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" y="755576"/>
            <a:ext cx="6858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字方塊 24651"/>
          <p:cNvSpPr txBox="1"/>
          <p:nvPr/>
        </p:nvSpPr>
        <p:spPr>
          <a:xfrm>
            <a:off x="6184193" y="2195736"/>
            <a:ext cx="503237" cy="2347913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/>
          <a:lstStyle>
            <a:lvl1pPr eaLnBrk="0" hangingPunct="0"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1600" dirty="0">
                <a:solidFill>
                  <a:srgbClr val="000000"/>
                </a:solidFill>
                <a:latin typeface="Microsoft YaHei" pitchFamily="34" charset="-122"/>
                <a:ea typeface="華康細明體"/>
                <a:cs typeface="華康細明體"/>
              </a:rPr>
              <a:t>  </a:t>
            </a:r>
            <a:r>
              <a:rPr lang="zh-TW" sz="1600" dirty="0">
                <a:solidFill>
                  <a:srgbClr val="000000"/>
                </a:solidFill>
                <a:ea typeface="Microsoft YaHei" pitchFamily="34" charset="-122"/>
                <a:cs typeface="華康細明體"/>
              </a:rPr>
              <a:t>國中版</a:t>
            </a:r>
            <a:r>
              <a:rPr lang="zh-TW" altLang="en-US" sz="1600" dirty="0">
                <a:solidFill>
                  <a:srgbClr val="000000"/>
                </a:solidFill>
                <a:ea typeface="Microsoft YaHei" pitchFamily="34" charset="-122"/>
                <a:cs typeface="華康細明體"/>
              </a:rPr>
              <a:t>  </a:t>
            </a:r>
            <a:r>
              <a:rPr lang="zh-TW" sz="1600" dirty="0">
                <a:solidFill>
                  <a:srgbClr val="000000"/>
                </a:solidFill>
                <a:ea typeface="Microsoft YaHei" pitchFamily="34" charset="-122"/>
                <a:cs typeface="華康細明體"/>
              </a:rPr>
              <a:t>健康檢查手冊</a:t>
            </a:r>
            <a:endParaRPr lang="zh-TW" sz="1200" dirty="0">
              <a:solidFill>
                <a:srgbClr val="000000"/>
              </a:solidFill>
              <a:ea typeface="華康細明體"/>
              <a:cs typeface="華康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77546444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11" name="圖片 10" descr="重光醫院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30" y="151756"/>
            <a:ext cx="16970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橢圓 6"/>
          <p:cNvSpPr/>
          <p:nvPr/>
        </p:nvSpPr>
        <p:spPr>
          <a:xfrm>
            <a:off x="692696" y="3995936"/>
            <a:ext cx="4680520" cy="2592288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81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1294135" y="46225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感謝您的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3212976" y="5400092"/>
            <a:ext cx="1512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48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聆聽</a:t>
            </a:r>
          </a:p>
        </p:txBody>
      </p:sp>
      <p:sp>
        <p:nvSpPr>
          <p:cNvPr id="10" name="圓角矩形 9"/>
          <p:cNvSpPr/>
          <p:nvPr/>
        </p:nvSpPr>
        <p:spPr>
          <a:xfrm>
            <a:off x="1620292" y="6804248"/>
            <a:ext cx="4176464" cy="1848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1486306" y="6954194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TW" sz="3200" b="1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r"/>
            <a:r>
              <a:rPr lang="zh-TW" altLang="en-US" sz="32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關心您的健康</a:t>
            </a:r>
          </a:p>
        </p:txBody>
      </p:sp>
    </p:spTree>
    <p:extLst>
      <p:ext uri="{BB962C8B-B14F-4D97-AF65-F5344CB8AC3E}">
        <p14:creationId xmlns:p14="http://schemas.microsoft.com/office/powerpoint/2010/main" val="2721816089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2240867" y="72559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健康檢查實施</a:t>
            </a:r>
            <a:endParaRPr lang="en-US" altLang="zh-TW" sz="2800" b="1" dirty="0">
              <a:solidFill>
                <a:srgbClr val="00B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233927" y="606680"/>
            <a:ext cx="6390143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●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身體診察中如發現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心音異常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心律不整學生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並立即通知受檢學校護理師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再由校方通知家長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請家長帶學生至醫院以健保卡進行診治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所產生之費用由家長自付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。</a:t>
            </a:r>
            <a:endParaRPr lang="en-US" altLang="zh-TW" sz="2400" b="1" dirty="0">
              <a:latin typeface="Microsoft YaHei" pitchFamily="34" charset="-122"/>
              <a:ea typeface="Microsoft YaHei" pitchFamily="34" charset="-122"/>
            </a:endParaRPr>
          </a:p>
          <a:p>
            <a:pPr algn="just"/>
            <a:r>
              <a:rPr lang="zh-TW" altLang="en-US" sz="24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●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尿液初次檢查結果異常者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再收集檢體送驗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複檢結果仍異常者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由健檢醫院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開立轉介治療單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。</a:t>
            </a:r>
            <a:endParaRPr lang="en-US" altLang="zh-TW" sz="2400" b="1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just"/>
            <a:r>
              <a:rPr lang="zh-TW" altLang="en-US" sz="24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 ●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學校應於學生健康檢查前給予說明解釋並發給家長同意書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說明檢查之意義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項目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進行方式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日期及相關注意事項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請家長充分瞭解後並向其子女說明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並經其子女同意後</a:t>
            </a:r>
            <a:r>
              <a:rPr lang="en-US" altLang="zh-TW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FF0000"/>
                </a:solidFill>
                <a:latin typeface="Microsoft YaHei" pitchFamily="34" charset="-122"/>
                <a:ea typeface="Microsoft YaHei" pitchFamily="34" charset="-122"/>
              </a:rPr>
              <a:t>獲得家長簽署之同意書方得以為學生進行實際檢查工作。</a:t>
            </a:r>
            <a:endParaRPr lang="zh-TW" altLang="zh-TW" sz="2400" b="1" dirty="0">
              <a:solidFill>
                <a:srgbClr val="FF0000"/>
              </a:solidFill>
              <a:latin typeface="Microsoft YaHei" pitchFamily="34" charset="-122"/>
              <a:ea typeface="Microsoft YaHei" pitchFamily="34" charset="-122"/>
            </a:endParaRPr>
          </a:p>
          <a:p>
            <a:pPr algn="just"/>
            <a:r>
              <a:rPr lang="zh-TW" altLang="en-US" sz="24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●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 學校辦理學生健康檢查作業時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若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家長不願學生進行針對胸腔及外觀檢查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腹部及泌尿生殖器官等之檢查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考量學生健康及學校對學生健康管理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請家長自行自費帶至醫院進行檢查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並將檢查報告交回學校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(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交回日期各校自訂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)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。另外針對 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國中</a:t>
            </a:r>
            <a:r>
              <a:rPr lang="en-US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7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年級增列血液檢查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必須經由家長同意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鼓勵參加但不強迫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尊重家長決定。</a:t>
            </a:r>
            <a:endParaRPr lang="en-US" altLang="zh-TW" sz="2400" b="1" dirty="0">
              <a:latin typeface="Microsoft YaHei" pitchFamily="34" charset="-122"/>
              <a:ea typeface="Microsoft YaHei" pitchFamily="34" charset="-122"/>
            </a:endParaRPr>
          </a:p>
          <a:p>
            <a:pPr algn="just"/>
            <a:r>
              <a:rPr lang="zh-TW" altLang="en-US" sz="24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●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為維護學生健康及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隱私權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承辦廠商辦理胸腹部及泌尿生殖器官檢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 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查時應由醫師確實檢查並有護理人員陪同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,</a:t>
            </a:r>
            <a:r>
              <a:rPr lang="zh-TW" altLang="zh-TW" sz="24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一出一進原則 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(</a:t>
            </a:r>
            <a:r>
              <a:rPr lang="zh-TW" altLang="zh-TW" sz="2400" b="1" dirty="0">
                <a:latin typeface="Microsoft YaHei" pitchFamily="34" charset="-122"/>
                <a:ea typeface="Microsoft YaHei" pitchFamily="34" charset="-122"/>
              </a:rPr>
              <a:t>檢查須有同性陪伴</a:t>
            </a:r>
            <a:r>
              <a:rPr lang="en-US" altLang="zh-TW" sz="2400" b="1" dirty="0">
                <a:latin typeface="Microsoft YaHei" pitchFamily="34" charset="-122"/>
                <a:ea typeface="Microsoft YaHei" pitchFamily="34" charset="-122"/>
              </a:rPr>
              <a:t>)</a:t>
            </a:r>
            <a:r>
              <a:rPr lang="zh-TW" altLang="en-US" sz="2400" b="1" dirty="0">
                <a:latin typeface="Microsoft YaHei" pitchFamily="34" charset="-122"/>
                <a:ea typeface="Microsoft YaHei" pitchFamily="34" charset="-122"/>
              </a:rPr>
              <a:t>。</a:t>
            </a:r>
            <a:endParaRPr lang="en-US" altLang="zh-TW" sz="2400" b="1" dirty="0">
              <a:latin typeface="Microsoft YaHei" pitchFamily="34" charset="-122"/>
              <a:ea typeface="Microsoft YaHei" pitchFamily="34" charset="-122"/>
            </a:endParaRPr>
          </a:p>
          <a:p>
            <a:pPr algn="just"/>
            <a:endParaRPr lang="en-US" altLang="zh-TW" sz="1600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66750" y="432911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81699992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96889" y="611560"/>
            <a:ext cx="50209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114</a:t>
            </a:r>
            <a:r>
              <a:rPr lang="zh-TW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學年度</a:t>
            </a:r>
            <a:r>
              <a:rPr lang="zh-TW" altLang="en-US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新竹</a:t>
            </a:r>
            <a:r>
              <a:rPr lang="zh-TW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縣國民中小學學生健康檢查</a:t>
            </a:r>
            <a:endParaRPr lang="en-US" altLang="zh-TW" sz="2000" b="1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</a:endParaRPr>
          </a:p>
          <a:p>
            <a:r>
              <a:rPr lang="zh-TW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項目、方法、檢查用具基準表</a:t>
            </a:r>
            <a:r>
              <a:rPr lang="en-US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(</a:t>
            </a:r>
            <a:r>
              <a:rPr lang="zh-TW" altLang="en-US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表一</a:t>
            </a:r>
            <a:r>
              <a:rPr lang="en-US" altLang="zh-TW" sz="20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)</a:t>
            </a:r>
            <a:endParaRPr lang="zh-TW" altLang="zh-TW" sz="2000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823835"/>
              </p:ext>
            </p:extLst>
          </p:nvPr>
        </p:nvGraphicFramePr>
        <p:xfrm>
          <a:off x="332656" y="1475657"/>
          <a:ext cx="6264698" cy="70333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86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6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0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00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14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1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檢查項目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實施對象及時間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建議</a:t>
                      </a:r>
                      <a:r>
                        <a:rPr lang="zh-TW" sz="140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檢查方法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051">
                <a:tc>
                  <a:txBody>
                    <a:bodyPr/>
                    <a:lstStyle/>
                    <a:p>
                      <a:pPr marR="71755" algn="l">
                        <a:spcAft>
                          <a:spcPts val="0"/>
                        </a:spcAft>
                      </a:pPr>
                      <a:r>
                        <a:rPr lang="zh-TW" sz="1200" b="1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項目</a:t>
                      </a:r>
                      <a:endParaRPr lang="zh-TW" sz="1200" b="1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內</a:t>
                      </a:r>
                      <a:r>
                        <a:rPr lang="en-US" sz="1200" b="1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  </a:t>
                      </a:r>
                      <a:r>
                        <a:rPr lang="zh-TW" sz="1200" b="1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容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國小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新生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國小</a:t>
                      </a:r>
                    </a:p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四年級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國中</a:t>
                      </a: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新生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方法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檢查用具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體格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身高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身高測量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身高計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生長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體重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體重測量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體重計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356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眼睛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視力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●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Landolt’s c  Chart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Snellen’s E  Chart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視力表、視力機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1779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200" b="1" kern="100" dirty="0">
                          <a:solidFill>
                            <a:srgbClr val="0000CC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辨色力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色覺檢查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石原氏綜合色盲檢查本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立體感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亂點立體圖檢查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NTU</a:t>
                      </a: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亂點立體圖</a:t>
                      </a: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斜視、弱視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角膜光照反射法</a:t>
                      </a: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交替遮眼法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小手電筒、</a:t>
                      </a: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遮眼板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78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10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其他異常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頭頸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斜頸、異常腫塊及其他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579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口腔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齲齒、缺牙、咬合不正、口腔衛生及其他異常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altLang="zh-TW" sz="105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◎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altLang="zh-TW" sz="105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◎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altLang="zh-TW" sz="105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頭鏡、探針、口鏡、立燈或手電筒、手套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245">
                <a:tc rowSpan="4"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耳鼻喉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200" b="1" kern="0" dirty="0">
                          <a:solidFill>
                            <a:srgbClr val="0000CC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聽力</a:t>
                      </a:r>
                      <a:endParaRPr lang="zh-TW" sz="1200" b="1" kern="100" dirty="0">
                        <a:solidFill>
                          <a:srgbClr val="0000CC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音叉檢查法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512Hz</a:t>
                      </a: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音叉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2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耳道畸形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73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耳膜破損、盯聹栓塞、扁桃腺腫大及其他異常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.</a:t>
                      </a:r>
                    </a:p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zh-TW" sz="1100" b="1" kern="1200" dirty="0">
                          <a:solidFill>
                            <a:srgbClr val="0000CC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  <a:cs typeface="+mn-cs"/>
                        </a:rPr>
                        <a:t>一年級學生進行對話確認構音情形</a:t>
                      </a:r>
                      <a:endParaRPr lang="zh-TW" sz="11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頭鏡、耳鏡、手電筒、壓舌板、燈光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4489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胸腔及外觀檢查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心肺疾病、胸廓異常及其他異常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0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000" kern="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  <a:cs typeface="Times New Roman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視診、觸診、聽診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聽診器、屏風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腹部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異常腫大及其他異常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視診、觸診、扣診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2608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皮膚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10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癬、疥瘡、疣、異位性皮膚炎、溼疹及其他異常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2608">
                <a:tc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脊柱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四肢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脊柱側彎、肢體畸形、蹲踞困難及其他異常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Adam</a:t>
                      </a: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前彎測驗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四肢及關節活動評估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2245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泌尿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隱睪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手套、屏風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89990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生殖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包皮異常、精索靜脈曲張及其他異常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視診、觸診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（只適用男生）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4691">
                <a:tc rowSpan="2"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寄生蟲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腸內寄生蟲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〇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山地區域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糞便檢查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檢體收集盒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4177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-635" algn="l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蟯蟲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肛門黏貼試紙法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顯微鏡、肛門黏貼試紙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41779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尿液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尿蛋白、尿糖、潛血、酸鹼度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○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試紙儀器判讀法或顯微鏡法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試紙或顯微鏡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687239">
                <a:tc>
                  <a:txBody>
                    <a:bodyPr/>
                    <a:lstStyle/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※</a:t>
                      </a: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血液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indent="-635" algn="just"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檢查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血液常規：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HB</a:t>
                      </a: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WBC</a:t>
                      </a: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RBC</a:t>
                      </a: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PLT</a:t>
                      </a: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MCV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肝功能：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SGPT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腎功能：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CRE</a:t>
                      </a:r>
                      <a:r>
                        <a:rPr lang="zh-TW" altLang="en-US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UA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indent="-635" algn="l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血脂肪：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T-C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TG</a:t>
                      </a:r>
                      <a:r>
                        <a:rPr lang="zh-TW" altLang="en-US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、</a:t>
                      </a:r>
                      <a:r>
                        <a:rPr lang="en-US" altLang="zh-TW" sz="1050" kern="0" dirty="0">
                          <a:solidFill>
                            <a:schemeClr val="tx1"/>
                          </a:solidFill>
                          <a:effectLst/>
                          <a:latin typeface="新細明體"/>
                          <a:ea typeface="新細明體"/>
                        </a:rPr>
                        <a:t>AC</a:t>
                      </a: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×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  <a:p>
                      <a:pPr algn="ctr">
                        <a:lnSpc>
                          <a:spcPts val="1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 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TW" alt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抽血</a:t>
                      </a:r>
                      <a:endParaRPr lang="zh-TW" sz="1050" kern="10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indent="-8890" algn="just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TW" sz="1050" kern="0" dirty="0">
                          <a:solidFill>
                            <a:schemeClr val="tx1"/>
                          </a:solidFill>
                          <a:effectLst/>
                          <a:latin typeface="標楷體" pitchFamily="65" charset="-120"/>
                          <a:ea typeface="標楷體" pitchFamily="65" charset="-120"/>
                        </a:rPr>
                        <a:t>實驗室檢查設備</a:t>
                      </a:r>
                      <a:endParaRPr lang="zh-TW" sz="1050" kern="100" dirty="0">
                        <a:solidFill>
                          <a:schemeClr val="tx1"/>
                        </a:solidFill>
                        <a:effectLst/>
                        <a:latin typeface="標楷體" pitchFamily="65" charset="-120"/>
                        <a:ea typeface="標楷體" pitchFamily="65" charset="-120"/>
                      </a:endParaRPr>
                    </a:p>
                  </a:txBody>
                  <a:tcPr marL="12650" marR="126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3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764704" y="853244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1000" b="1" dirty="0"/>
              <a:t>備註：※表增列檢查項目、★表須取得家長同意書、○表須健檢、×表不須健檢</a:t>
            </a:r>
          </a:p>
          <a:p>
            <a:r>
              <a:rPr lang="en-US" altLang="zh-TW" sz="1000" b="1" dirty="0"/>
              <a:t>*</a:t>
            </a:r>
            <a:r>
              <a:rPr lang="zh-TW" altLang="zh-TW" sz="1000" b="1" dirty="0"/>
              <a:t>有牙科檢查床的學校請提供使用</a:t>
            </a:r>
          </a:p>
        </p:txBody>
      </p:sp>
      <p:sp>
        <p:nvSpPr>
          <p:cNvPr id="2" name="圓角矩形 1"/>
          <p:cNvSpPr/>
          <p:nvPr/>
        </p:nvSpPr>
        <p:spPr>
          <a:xfrm>
            <a:off x="188913" y="2627784"/>
            <a:ext cx="2015951" cy="1152128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圓角矩形 3"/>
          <p:cNvSpPr/>
          <p:nvPr/>
        </p:nvSpPr>
        <p:spPr>
          <a:xfrm>
            <a:off x="2276872" y="8244408"/>
            <a:ext cx="360040" cy="288032"/>
          </a:xfrm>
          <a:prstGeom prst="roundRect">
            <a:avLst/>
          </a:prstGeom>
          <a:noFill/>
          <a:ln w="19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6618037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65" y="4860032"/>
            <a:ext cx="2664295" cy="2952328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30" y="814988"/>
            <a:ext cx="3846955" cy="831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09774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574193C-A2D7-4F20-8F7D-167060EE1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114</a:t>
            </a:r>
            <a:r>
              <a:rPr lang="zh-TW" altLang="zh-TW" sz="32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學年度竹東國中七年級學生健康檢查說明須知</a:t>
            </a:r>
            <a:br>
              <a:rPr lang="zh-TW" altLang="zh-TW" sz="18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</a:b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4A66D5D-C29A-43D2-8C02-2795ECA39EC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一、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健檢原則</a:t>
            </a:r>
            <a:r>
              <a:rPr lang="en-US" altLang="zh-TW" sz="1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:</a:t>
            </a:r>
          </a:p>
          <a:p>
            <a:pPr marL="0" lvl="0" indent="0">
              <a:buNone/>
            </a:pPr>
            <a:r>
              <a:rPr lang="en-US" altLang="zh-TW" sz="1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1.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請學生正常作息，規律飲食，做好自我健康管理，降低異常率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sz="1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 2.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學生曾有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胸痛、心臟不適等經驗可主動告知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醫生仔細聽診。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sz="1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en-US" altLang="zh-TW" sz="1800" b="1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.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檢查有異常須至醫療院所複診。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視力、健康檢查缺點矯治是教育處的統合視導重要項目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，請老師們多多幫忙。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114.09.26(</a:t>
            </a:r>
            <a:r>
              <a:rPr lang="zh-TW" altLang="en-US" sz="1800" b="1" kern="1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五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尿液檢查</a:t>
            </a:r>
          </a:p>
          <a:p>
            <a:pPr marL="0" lvl="0" indent="0">
              <a:buNone/>
            </a:pP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1.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收集方法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如檢查通知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 </a:t>
            </a:r>
          </a:p>
          <a:p>
            <a:pPr marL="0" lvl="0" indent="0">
              <a:buNone/>
            </a:pP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檢查前一天禁服維生素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B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或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C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的保健食品。</a:t>
            </a:r>
          </a:p>
          <a:p>
            <a:pPr marL="0" lvl="0" indent="0">
              <a:buNone/>
            </a:pP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請導師幫忙填寫檢體回收清單，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8:00-9:00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請班級集中送至健康中心。 </a:t>
            </a:r>
          </a:p>
          <a:p>
            <a:pPr marL="0" lvl="0" indent="0">
              <a:buNone/>
            </a:pP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經期者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10.09(</a:t>
            </a:r>
            <a:r>
              <a:rPr lang="zh-TW" altLang="en-US" sz="1800" b="1" kern="1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四</a:t>
            </a:r>
            <a:r>
              <a:rPr lang="en-US" altLang="zh-TW" sz="1800" b="1" kern="10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9:00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責任醫院到校取檢體。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錯過時間家長自行送檢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</a:p>
          <a:p>
            <a:pPr marL="0" indent="0">
              <a:buNone/>
            </a:pP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三</a:t>
            </a:r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.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 114.09.30(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抽血、牙科和理學檢查</a:t>
            </a:r>
            <a:r>
              <a:rPr lang="en-US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,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地點：本校圖書館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sz="18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1.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健康檢查內容及相關注意事項</a:t>
            </a:r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如附件</a:t>
            </a:r>
            <a:r>
              <a:rPr lang="en-US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sz="1800" b="1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2.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午夜開始禁食，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同學們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帶早餐到校，待抽血完才用早餐</a:t>
            </a:r>
            <a:r>
              <a:rPr lang="zh-TW" altLang="zh-TW" sz="18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800" kern="1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sz="1800" b="1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3.</a:t>
            </a:r>
            <a:r>
              <a:rPr lang="en-US" altLang="zh-TW" sz="1800" b="1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708.710</a:t>
            </a:r>
            <a:r>
              <a:rPr lang="zh-TW" altLang="zh-TW" sz="1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同學請帶刷牙用具到校</a:t>
            </a:r>
            <a:r>
              <a:rPr lang="zh-TW" altLang="zh-TW" sz="18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754CB0D-457B-4B66-80D7-6E6C54B8053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91ED047-9625-42A1-8D6E-6B27BBD2979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5323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BCAE17C-578C-4763-B12A-A19E4EA4C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sz="3200" b="1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114</a:t>
            </a:r>
            <a:r>
              <a:rPr lang="zh-TW" altLang="zh-TW" sz="32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學年度竹東國中七年級學生健康檢查說明須知</a:t>
            </a:r>
            <a:br>
              <a:rPr lang="en-US" altLang="zh-TW" sz="3200" b="1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</a:br>
            <a:r>
              <a:rPr lang="en-US" altLang="zh-TW" sz="1800" b="1" dirty="0">
                <a:effectLst/>
                <a:latin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zh-TW" sz="18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班級順序</a:t>
            </a:r>
            <a:endParaRPr lang="zh-TW" altLang="en-US" dirty="0"/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947E782C-4252-4547-8EDE-819278603652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1450703"/>
              </p:ext>
            </p:extLst>
          </p:nvPr>
        </p:nvGraphicFramePr>
        <p:xfrm>
          <a:off x="496061" y="1954918"/>
          <a:ext cx="5809569" cy="3769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3291">
                  <a:extLst>
                    <a:ext uri="{9D8B030D-6E8A-4147-A177-3AD203B41FA5}">
                      <a16:colId xmlns:a16="http://schemas.microsoft.com/office/drawing/2014/main" val="3729063890"/>
                    </a:ext>
                  </a:extLst>
                </a:gridCol>
                <a:gridCol w="1761699">
                  <a:extLst>
                    <a:ext uri="{9D8B030D-6E8A-4147-A177-3AD203B41FA5}">
                      <a16:colId xmlns:a16="http://schemas.microsoft.com/office/drawing/2014/main" val="2490573214"/>
                    </a:ext>
                  </a:extLst>
                </a:gridCol>
                <a:gridCol w="2994579">
                  <a:extLst>
                    <a:ext uri="{9D8B030D-6E8A-4147-A177-3AD203B41FA5}">
                      <a16:colId xmlns:a16="http://schemas.microsoft.com/office/drawing/2014/main" val="1311007177"/>
                    </a:ext>
                  </a:extLst>
                </a:gridCol>
              </a:tblGrid>
              <a:tr h="1319224">
                <a:tc>
                  <a:txBody>
                    <a:bodyPr/>
                    <a:lstStyle/>
                    <a:p>
                      <a:r>
                        <a:rPr lang="zh-TW" sz="2000" kern="100" dirty="0">
                          <a:effectLst/>
                        </a:rPr>
                        <a:t>集合報到時間</a:t>
                      </a:r>
                      <a:endParaRPr lang="zh-TW" sz="18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68655" algn="l"/>
                          <a:tab pos="1011555" algn="ctr"/>
                        </a:tabLst>
                      </a:pPr>
                      <a:r>
                        <a:rPr lang="zh-TW" sz="2000" kern="100" dirty="0">
                          <a:effectLst/>
                        </a:rPr>
                        <a:t>抽血檢查</a:t>
                      </a:r>
                      <a:endParaRPr lang="zh-TW" sz="18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68655" algn="l"/>
                          <a:tab pos="1011555" algn="ctr"/>
                        </a:tabLst>
                      </a:pPr>
                      <a:r>
                        <a:rPr lang="zh-TW" altLang="en-US" sz="2000" kern="100" dirty="0">
                          <a:effectLst/>
                        </a:rPr>
                        <a:t>理學檢查</a:t>
                      </a:r>
                      <a:endParaRPr lang="en-US" altLang="zh-TW" sz="2000" kern="100" dirty="0">
                        <a:effectLst/>
                      </a:endParaRPr>
                    </a:p>
                  </a:txBody>
                  <a:tcPr marL="64699" marR="64699" marT="0" marB="0"/>
                </a:tc>
                <a:extLst>
                  <a:ext uri="{0D108BD9-81ED-4DB2-BD59-A6C34878D82A}">
                    <a16:rowId xmlns:a16="http://schemas.microsoft.com/office/drawing/2014/main" val="262655698"/>
                  </a:ext>
                </a:extLst>
              </a:tr>
              <a:tr h="612497"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07:30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>
                        <a:tabLst>
                          <a:tab pos="409575" algn="l"/>
                          <a:tab pos="876300" algn="ctr"/>
                        </a:tabLst>
                      </a:pPr>
                      <a:r>
                        <a:rPr lang="en-US" sz="2000" kern="100">
                          <a:effectLst/>
                        </a:rPr>
                        <a:t>      708.710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 dirty="0">
                          <a:effectLst/>
                        </a:rPr>
                        <a:t>             701.702</a:t>
                      </a:r>
                      <a:endParaRPr lang="zh-TW" sz="18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extLst>
                  <a:ext uri="{0D108BD9-81ED-4DB2-BD59-A6C34878D82A}">
                    <a16:rowId xmlns:a16="http://schemas.microsoft.com/office/drawing/2014/main" val="2766677231"/>
                  </a:ext>
                </a:extLst>
              </a:tr>
              <a:tr h="612497">
                <a:tc>
                  <a:txBody>
                    <a:bodyPr/>
                    <a:lstStyle/>
                    <a:p>
                      <a:pPr algn="ctr"/>
                      <a:r>
                        <a:rPr lang="zh-TW" sz="2000" kern="100">
                          <a:effectLst/>
                        </a:rPr>
                        <a:t>早自習下課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320675" algn="l"/>
                          <a:tab pos="1011555" algn="ctr"/>
                        </a:tabLst>
                      </a:pPr>
                      <a:r>
                        <a:rPr lang="en-US" sz="2000" kern="100">
                          <a:effectLst/>
                        </a:rPr>
                        <a:t>707.709.711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 dirty="0">
                          <a:effectLst/>
                        </a:rPr>
                        <a:t>           703.704.705</a:t>
                      </a:r>
                      <a:endParaRPr lang="zh-TW" sz="18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extLst>
                  <a:ext uri="{0D108BD9-81ED-4DB2-BD59-A6C34878D82A}">
                    <a16:rowId xmlns:a16="http://schemas.microsoft.com/office/drawing/2014/main" val="591577855"/>
                  </a:ext>
                </a:extLst>
              </a:tr>
              <a:tr h="612497">
                <a:tc>
                  <a:txBody>
                    <a:bodyPr/>
                    <a:lstStyle/>
                    <a:p>
                      <a:pPr algn="ctr">
                        <a:tabLst>
                          <a:tab pos="464185" algn="l"/>
                          <a:tab pos="696595" algn="ctr"/>
                        </a:tabLst>
                      </a:pPr>
                      <a:r>
                        <a:rPr lang="zh-TW" sz="2000" kern="100">
                          <a:effectLst/>
                        </a:rPr>
                        <a:t>第一節下課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>
                          <a:effectLst/>
                        </a:rPr>
                        <a:t>     701.702.703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r>
                        <a:rPr lang="en-US" sz="2000" kern="100" dirty="0">
                          <a:effectLst/>
                        </a:rPr>
                        <a:t>           707.709.711</a:t>
                      </a:r>
                      <a:endParaRPr lang="zh-TW" sz="18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extLst>
                  <a:ext uri="{0D108BD9-81ED-4DB2-BD59-A6C34878D82A}">
                    <a16:rowId xmlns:a16="http://schemas.microsoft.com/office/drawing/2014/main" val="933478347"/>
                  </a:ext>
                </a:extLst>
              </a:tr>
              <a:tr h="612497">
                <a:tc>
                  <a:txBody>
                    <a:bodyPr/>
                    <a:lstStyle/>
                    <a:p>
                      <a:pPr algn="ctr"/>
                      <a:r>
                        <a:rPr lang="zh-TW" sz="2000" kern="100">
                          <a:effectLst/>
                        </a:rPr>
                        <a:t>第二節下課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>
                          <a:effectLst/>
                        </a:rPr>
                        <a:t>704.705.706</a:t>
                      </a:r>
                      <a:endParaRPr lang="zh-TW" sz="18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4699" marR="64699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00" dirty="0">
                          <a:effectLst/>
                        </a:rPr>
                        <a:t>708.710</a:t>
                      </a:r>
                      <a:r>
                        <a:rPr lang="zh-TW" sz="2000" kern="100" dirty="0">
                          <a:effectLst/>
                        </a:rPr>
                        <a:t>用完早餐</a:t>
                      </a:r>
                      <a:endParaRPr lang="en-US" altLang="zh-TW" sz="2000" kern="100" dirty="0">
                        <a:effectLst/>
                      </a:endParaRPr>
                    </a:p>
                    <a:p>
                      <a:pPr algn="ctr"/>
                      <a:r>
                        <a:rPr lang="zh-TW" sz="2000" kern="100" dirty="0">
                          <a:effectLst/>
                        </a:rPr>
                        <a:t>並刷好牙</a:t>
                      </a:r>
                      <a:r>
                        <a:rPr lang="zh-TW" altLang="en-US" sz="2000" kern="100" dirty="0">
                          <a:effectLst/>
                        </a:rPr>
                        <a:t>再下來</a:t>
                      </a:r>
                      <a:endParaRPr lang="en-US" altLang="zh-TW" sz="2000" kern="100" dirty="0">
                        <a:effectLst/>
                      </a:endParaRPr>
                    </a:p>
                  </a:txBody>
                  <a:tcPr marL="64699" marR="64699" marT="0" marB="0"/>
                </a:tc>
                <a:extLst>
                  <a:ext uri="{0D108BD9-81ED-4DB2-BD59-A6C34878D82A}">
                    <a16:rowId xmlns:a16="http://schemas.microsoft.com/office/drawing/2014/main" val="2290239869"/>
                  </a:ext>
                </a:extLst>
              </a:tr>
            </a:tbl>
          </a:graphicData>
        </a:graphic>
      </p:graphicFrame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9CE2005-0BFB-4AE1-AE0E-BCB8F86286A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6240AF9-E6F0-4E62-A697-E19DD2E0416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29764CA5-5E41-4AD2-BFC0-9EA444A21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161" y="-2430457"/>
            <a:ext cx="7113757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63550" algn="l"/>
                <a:tab pos="696913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3550" algn="l"/>
                <a:tab pos="696913" algn="ctr"/>
              </a:tabLst>
            </a:pPr>
            <a:r>
              <a:rPr kumimoji="0" lang="en-US" altLang="zh-TW" sz="13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 4.</a:t>
            </a:r>
            <a:r>
              <a:rPr kumimoji="0" lang="zh-TW" altLang="en-US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班級順序</a:t>
            </a:r>
            <a:endParaRPr kumimoji="0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266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18727D-7C62-4166-B9D3-3B9D93934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TW" altLang="zh-TW" sz="3600" kern="100" dirty="0">
                <a:effectLst/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檢查內容及相關注意事項說明：</a:t>
            </a:r>
            <a:br>
              <a:rPr lang="zh-TW" altLang="zh-TW" sz="1800" kern="1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</a:b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09CE43F-56EF-401A-A819-146B5DCEE0B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sz="1800" dirty="0"/>
              <a:t>（一）檢查項目：</a:t>
            </a:r>
          </a:p>
          <a:p>
            <a:r>
              <a:rPr lang="zh-TW" altLang="en-US" sz="1800" dirty="0"/>
              <a:t>頭、頸、眼、耳、鼻、喉、口腔、胸腔（含心肺、胸廓異常等）、腹部</a:t>
            </a:r>
            <a:r>
              <a:rPr lang="en-US" altLang="zh-TW" sz="1800" dirty="0"/>
              <a:t>(</a:t>
            </a:r>
            <a:r>
              <a:rPr lang="zh-TW" altLang="en-US" sz="1800" dirty="0"/>
              <a:t>異常腫大及其他異常</a:t>
            </a:r>
            <a:r>
              <a:rPr lang="en-US" altLang="zh-TW" sz="1800" dirty="0"/>
              <a:t>)</a:t>
            </a:r>
            <a:r>
              <a:rPr lang="zh-TW" altLang="en-US" sz="1800" dirty="0"/>
              <a:t>、泌尿生殖器（僅限男生）、脊柱四肢、皮膚、尿液、血液等。</a:t>
            </a:r>
          </a:p>
          <a:p>
            <a:r>
              <a:rPr lang="zh-TW" altLang="en-US" sz="1800" dirty="0"/>
              <a:t>（二）血液檢查受檢者配合檢驗事項：</a:t>
            </a:r>
          </a:p>
          <a:p>
            <a:r>
              <a:rPr lang="en-US" altLang="zh-TW" sz="1800" dirty="0"/>
              <a:t>1.</a:t>
            </a:r>
            <a:r>
              <a:rPr lang="zh-TW" altLang="en-US" sz="1800" dirty="0"/>
              <a:t>抽血前一晚需禁食</a:t>
            </a:r>
            <a:r>
              <a:rPr lang="en-US" altLang="zh-TW" sz="1800" dirty="0"/>
              <a:t>6-8</a:t>
            </a:r>
            <a:r>
              <a:rPr lang="zh-TW" altLang="en-US" sz="1800" dirty="0"/>
              <a:t>小時，建議午夜</a:t>
            </a:r>
            <a:r>
              <a:rPr lang="en-US" altLang="zh-TW" sz="1800" dirty="0"/>
              <a:t>12</a:t>
            </a:r>
            <a:r>
              <a:rPr lang="zh-TW" altLang="en-US" sz="1800" dirty="0"/>
              <a:t>點後即不再進食</a:t>
            </a:r>
            <a:r>
              <a:rPr lang="en-US" altLang="zh-TW" sz="1800" dirty="0"/>
              <a:t>(</a:t>
            </a:r>
            <a:r>
              <a:rPr lang="zh-TW" altLang="en-US" sz="1800" dirty="0"/>
              <a:t>包含水</a:t>
            </a:r>
            <a:r>
              <a:rPr lang="en-US" altLang="zh-TW" sz="1800" dirty="0"/>
              <a:t>)</a:t>
            </a:r>
            <a:r>
              <a:rPr lang="zh-TW" altLang="en-US" sz="1800" dirty="0"/>
              <a:t>。</a:t>
            </a:r>
          </a:p>
          <a:p>
            <a:r>
              <a:rPr lang="en-US" altLang="zh-TW" sz="1800" dirty="0"/>
              <a:t>2.</a:t>
            </a:r>
            <a:r>
              <a:rPr lang="zh-TW" altLang="en-US" sz="1800" dirty="0"/>
              <a:t>抽血後才可進食</a:t>
            </a:r>
            <a:r>
              <a:rPr lang="en-US" altLang="zh-TW" sz="1800" dirty="0"/>
              <a:t>(</a:t>
            </a:r>
            <a:r>
              <a:rPr lang="zh-TW" altLang="en-US" sz="1800" dirty="0"/>
              <a:t>請受檢同學務必準備早餐</a:t>
            </a:r>
            <a:r>
              <a:rPr lang="en-US" altLang="zh-TW" sz="1800" dirty="0"/>
              <a:t>)</a:t>
            </a:r>
            <a:r>
              <a:rPr lang="zh-TW" altLang="en-US" sz="1800" dirty="0"/>
              <a:t>，如感到口渴請以開水漱口。</a:t>
            </a:r>
          </a:p>
          <a:p>
            <a:r>
              <a:rPr lang="en-US" altLang="zh-TW" sz="1800" dirty="0"/>
              <a:t>3.</a:t>
            </a:r>
            <a:r>
              <a:rPr lang="zh-TW" altLang="en-US" sz="1800" dirty="0"/>
              <a:t>受檢同學必須配合採集血液檢體。本次檢查約需血液</a:t>
            </a:r>
            <a:r>
              <a:rPr lang="en-US" altLang="zh-TW" sz="1800" dirty="0"/>
              <a:t>5 -10c.c</a:t>
            </a:r>
            <a:r>
              <a:rPr lang="zh-TW" altLang="en-US" sz="1800" dirty="0"/>
              <a:t>。	</a:t>
            </a:r>
          </a:p>
          <a:p>
            <a:r>
              <a:rPr lang="zh-TW" altLang="en-US" sz="1800" dirty="0"/>
              <a:t> </a:t>
            </a:r>
            <a:r>
              <a:rPr lang="en-US" altLang="zh-TW" sz="1800" dirty="0"/>
              <a:t>4.</a:t>
            </a:r>
            <a:r>
              <a:rPr lang="zh-TW" altLang="en-US" sz="1800" dirty="0"/>
              <a:t>檢查項目：血液常規（血色素、白血球、紅血球、血小板等）、肝功能、血脂肪（膽固醇、三酸甘油酯）、腎功能（肌酸酐、尿酸、血尿素氮）、血清免疫學（</a:t>
            </a:r>
            <a:r>
              <a:rPr lang="en-US" altLang="zh-TW" sz="1800" dirty="0"/>
              <a:t>B</a:t>
            </a:r>
            <a:r>
              <a:rPr lang="zh-TW" altLang="en-US" sz="1800" dirty="0"/>
              <a:t>型肝炎表面抗原、</a:t>
            </a:r>
            <a:r>
              <a:rPr lang="en-US" altLang="zh-TW" sz="1800" dirty="0"/>
              <a:t>B</a:t>
            </a:r>
            <a:r>
              <a:rPr lang="zh-TW" altLang="en-US" sz="1800" dirty="0"/>
              <a:t>型肝炎表面抗體）、血糖。</a:t>
            </a:r>
          </a:p>
          <a:p>
            <a:r>
              <a:rPr lang="en-US" altLang="zh-TW" sz="1800" dirty="0"/>
              <a:t>※</a:t>
            </a:r>
            <a:r>
              <a:rPr lang="zh-TW" altLang="en-US" sz="1800" dirty="0"/>
              <a:t>受檢者在檢驗過程中可能發生之副作用與補充說明</a:t>
            </a:r>
          </a:p>
          <a:p>
            <a:r>
              <a:rPr lang="zh-TW" altLang="en-US" sz="1800" dirty="0"/>
              <a:t>  抽血的過程中常見的不適感包含疼痛及暈眩，抽血後的副作用則包含抽血部位流血、瘀青或腫脹。疼痛及暈眩的感覺在抽血結束後會消失。流血的副作用則在加壓止血之後停止。瘀青及腫脹的副作用通常在一週之內可以緩解。</a:t>
            </a:r>
          </a:p>
          <a:p>
            <a:r>
              <a:rPr lang="zh-TW" altLang="en-US" sz="1800" dirty="0"/>
              <a:t>（三）同意受檢，當天請勿缺席；若因故缺席，請通知老師轉知健康中心，並應配合另擇期補行檢查。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C634D9-FDCE-48C7-BF50-0304BD2C00E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0F5FCE9-B2FA-4757-A85D-F2FC1ED32BB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6058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25965" y="31665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當日預計</a:t>
            </a:r>
            <a:r>
              <a:rPr lang="zh-TW" altLang="zh-TW" sz="32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檢查</a:t>
            </a:r>
            <a:r>
              <a:rPr lang="zh-TW" altLang="en-US" sz="32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動線</a:t>
            </a:r>
            <a:r>
              <a:rPr lang="zh-TW" altLang="zh-TW" sz="3200" b="1" dirty="0">
                <a:solidFill>
                  <a:srgbClr val="00B050"/>
                </a:solidFill>
                <a:latin typeface="Microsoft YaHei" pitchFamily="34" charset="-122"/>
                <a:ea typeface="Microsoft YaHei" pitchFamily="34" charset="-122"/>
              </a:rPr>
              <a:t>流程</a:t>
            </a:r>
            <a:endParaRPr lang="zh-TW" altLang="zh-TW" sz="3200" dirty="0">
              <a:solidFill>
                <a:srgbClr val="00B050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804931" y="1105646"/>
            <a:ext cx="4901286" cy="7681949"/>
            <a:chOff x="3629" y="464"/>
            <a:chExt cx="8883" cy="8649"/>
          </a:xfrm>
          <a:noFill/>
        </p:grpSpPr>
        <p:sp>
          <p:nvSpPr>
            <p:cNvPr id="18" name="AutoShape 43"/>
            <p:cNvSpPr>
              <a:spLocks noChangeArrowheads="1"/>
            </p:cNvSpPr>
            <p:nvPr/>
          </p:nvSpPr>
          <p:spPr bwMode="auto">
            <a:xfrm rot="10800000">
              <a:off x="6765" y="2915"/>
              <a:ext cx="720" cy="3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0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  <p:sp>
          <p:nvSpPr>
            <p:cNvPr id="9" name="Text Box 53"/>
            <p:cNvSpPr txBox="1">
              <a:spLocks noChangeArrowheads="1"/>
            </p:cNvSpPr>
            <p:nvPr/>
          </p:nvSpPr>
          <p:spPr bwMode="auto">
            <a:xfrm>
              <a:off x="3629" y="7252"/>
              <a:ext cx="2880" cy="1036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1600" b="1" dirty="0">
                  <a:solidFill>
                    <a:srgbClr val="0000CC"/>
                  </a:solidFill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2.</a:t>
              </a:r>
              <a:r>
                <a:rPr kumimoji="1" lang="zh-TW" altLang="en-US" sz="1600" b="1" dirty="0">
                  <a:solidFill>
                    <a:srgbClr val="0000CC"/>
                  </a:solidFill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辨色力檢查</a:t>
              </a:r>
              <a:endParaRPr kumimoji="1" lang="en-US" altLang="zh-TW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色盲</a:t>
              </a:r>
              <a:endParaRPr kumimoji="1" lang="zh-TW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Arial Unicode MS" pitchFamily="34" charset="-12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  <p:sp>
          <p:nvSpPr>
            <p:cNvPr id="13" name="Text Box 49"/>
            <p:cNvSpPr txBox="1">
              <a:spLocks noChangeArrowheads="1"/>
            </p:cNvSpPr>
            <p:nvPr/>
          </p:nvSpPr>
          <p:spPr bwMode="auto">
            <a:xfrm>
              <a:off x="10096" y="4381"/>
              <a:ext cx="1939" cy="602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會議室</a:t>
              </a:r>
              <a:endPara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TW" altLang="en-US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入口</a:t>
              </a:r>
              <a:endParaRPr kumimoji="1" lang="zh-TW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  <p:sp>
          <p:nvSpPr>
            <p:cNvPr id="14" name="AutoShape 47"/>
            <p:cNvSpPr>
              <a:spLocks noChangeArrowheads="1"/>
            </p:cNvSpPr>
            <p:nvPr/>
          </p:nvSpPr>
          <p:spPr bwMode="auto">
            <a:xfrm rot="10800000">
              <a:off x="4398" y="2456"/>
              <a:ext cx="869" cy="33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0 w 21600"/>
                <a:gd name="T13" fmla="*/ 5400 h 21600"/>
                <a:gd name="T14" fmla="*/ 1888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  <p:sp>
          <p:nvSpPr>
            <p:cNvPr id="15" name="Text Box 46"/>
            <p:cNvSpPr txBox="1">
              <a:spLocks noChangeArrowheads="1"/>
            </p:cNvSpPr>
            <p:nvPr/>
          </p:nvSpPr>
          <p:spPr bwMode="auto">
            <a:xfrm>
              <a:off x="6572" y="8420"/>
              <a:ext cx="5940" cy="69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TW" altLang="en-US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學務處前</a:t>
              </a:r>
              <a:r>
                <a:rPr kumimoji="1" lang="en-US" altLang="zh-TW" sz="16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Microsoft YaHei" pitchFamily="34" charset="-122"/>
                  <a:ea typeface="Microsoft YaHei" pitchFamily="34" charset="-122"/>
                  <a:cs typeface="Times New Roman" pitchFamily="18" charset="0"/>
                </a:rPr>
                <a:t>:</a:t>
              </a:r>
              <a:r>
                <a:rPr lang="zh-TW" altLang="zh-TW" sz="1600" b="1" dirty="0">
                  <a:latin typeface="Microsoft YaHei" pitchFamily="34" charset="-122"/>
                  <a:ea typeface="Microsoft YaHei" pitchFamily="34" charset="-122"/>
                </a:rPr>
                <a:t>整隊、點名、學生健康檢查紀錄卡、檢查結果通知單</a:t>
              </a:r>
              <a:r>
                <a:rPr lang="zh-TW" altLang="en-US" sz="1600" b="1" dirty="0">
                  <a:latin typeface="Microsoft YaHei" pitchFamily="34" charset="-122"/>
                  <a:ea typeface="Microsoft YaHei" pitchFamily="34" charset="-122"/>
                </a:rPr>
                <a:t>。</a:t>
              </a:r>
              <a:endParaRPr kumimoji="1" lang="zh-TW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  <p:sp>
          <p:nvSpPr>
            <p:cNvPr id="17" name="AutoShape 44"/>
            <p:cNvSpPr>
              <a:spLocks noChangeArrowheads="1"/>
            </p:cNvSpPr>
            <p:nvPr/>
          </p:nvSpPr>
          <p:spPr bwMode="auto">
            <a:xfrm>
              <a:off x="6650" y="464"/>
              <a:ext cx="736" cy="3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4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zh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itchFamily="34" charset="-122"/>
                <a:ea typeface="Microsoft YaHei" pitchFamily="34" charset="-122"/>
                <a:cs typeface="新細明體" pitchFamily="18" charset="-120"/>
              </a:endParaRPr>
            </a:p>
          </p:txBody>
        </p:sp>
      </p:grp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0" y="4572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1818653" y="6137014"/>
            <a:ext cx="1589069" cy="9482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1.</a:t>
            </a:r>
            <a:r>
              <a:rPr kumimoji="1" lang="zh-TW" altLang="en-US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聽力</a:t>
            </a:r>
            <a:r>
              <a:rPr kumimoji="1" lang="zh-TW" altLang="en-US" sz="1600" b="1" i="0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檢查</a:t>
            </a:r>
            <a:endParaRPr kumimoji="1" lang="en-US" altLang="zh-TW" sz="1600" b="1" dirty="0">
              <a:solidFill>
                <a:srgbClr val="0000CC"/>
              </a:solidFill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dirty="0">
                <a:solidFill>
                  <a:srgbClr val="000000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聽力</a:t>
            </a:r>
            <a:endParaRPr kumimoji="1" lang="zh-TW" altLang="en-US" sz="16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Arial Unicode MS" pitchFamily="34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54" name="向左箭號 53"/>
          <p:cNvSpPr/>
          <p:nvPr/>
        </p:nvSpPr>
        <p:spPr>
          <a:xfrm>
            <a:off x="4725143" y="5734282"/>
            <a:ext cx="1468738" cy="262540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Text Box 46">
            <a:extLst>
              <a:ext uri="{FF2B5EF4-FFF2-40B4-BE49-F238E27FC236}">
                <a16:creationId xmlns:a16="http://schemas.microsoft.com/office/drawing/2014/main" id="{E5DBA461-B835-474F-AAA7-EF9619F5A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902" y="5202984"/>
            <a:ext cx="5212561" cy="459146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圖書館走廊</a:t>
            </a: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:</a:t>
            </a:r>
            <a:endParaRPr kumimoji="1" 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30" name="Text Box 53">
            <a:extLst>
              <a:ext uri="{FF2B5EF4-FFF2-40B4-BE49-F238E27FC236}">
                <a16:creationId xmlns:a16="http://schemas.microsoft.com/office/drawing/2014/main" id="{DD054C01-5672-41E7-BBF2-1BE916CA2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0280" y="6138620"/>
            <a:ext cx="2862453" cy="135904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3</a:t>
            </a: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.</a:t>
            </a: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皮</a:t>
            </a:r>
            <a:r>
              <a:rPr kumimoji="1" lang="zh-TW" altLang="en-US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膚</a:t>
            </a:r>
            <a:r>
              <a:rPr kumimoji="1" lang="zh-TW" altLang="en-US" sz="1600" b="1" i="0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檢查</a:t>
            </a:r>
            <a:endParaRPr kumimoji="1" lang="en-US" altLang="zh-TW" sz="1600" b="1" dirty="0">
              <a:solidFill>
                <a:srgbClr val="000000"/>
              </a:solidFill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zh-TW" sz="1600" b="1" dirty="0">
                <a:latin typeface="Microsoft YaHei" pitchFamily="34" charset="-122"/>
                <a:ea typeface="Microsoft YaHei" pitchFamily="34" charset="-122"/>
              </a:rPr>
              <a:t>脫鞋襪、</a:t>
            </a:r>
            <a:r>
              <a:rPr lang="zh-TW" altLang="en-US" sz="1600" b="1" dirty="0">
                <a:latin typeface="Microsoft YaHei" pitchFamily="34" charset="-122"/>
                <a:ea typeface="Microsoft YaHei" pitchFamily="34" charset="-122"/>
              </a:rPr>
              <a:t>癬、疥瘡、疣、異位性皮膚炎、溼疹</a:t>
            </a:r>
            <a:endParaRPr lang="en-US" altLang="zh-TW" sz="1600" b="1" dirty="0">
              <a:latin typeface="Microsoft YaHei" pitchFamily="34" charset="-122"/>
              <a:ea typeface="Microsoft YaHei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600" b="1" dirty="0">
                <a:latin typeface="Microsoft YaHei" pitchFamily="34" charset="-122"/>
                <a:ea typeface="Microsoft YaHei" pitchFamily="34" charset="-122"/>
              </a:rPr>
              <a:t>及其他異常</a:t>
            </a:r>
            <a:endParaRPr lang="zh-TW" altLang="zh-TW" sz="1600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1" name="Text Box 49">
            <a:extLst>
              <a:ext uri="{FF2B5EF4-FFF2-40B4-BE49-F238E27FC236}">
                <a16:creationId xmlns:a16="http://schemas.microsoft.com/office/drawing/2014/main" id="{014DD0E1-C503-4418-BD15-5D15A29DB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5410" y="4580242"/>
            <a:ext cx="841117" cy="5391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孔像前</a:t>
            </a:r>
            <a:endParaRPr kumimoji="1" lang="en-US" altLang="zh-TW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入口</a:t>
            </a:r>
            <a:endParaRPr kumimoji="1" 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32" name="Text Box 49">
            <a:extLst>
              <a:ext uri="{FF2B5EF4-FFF2-40B4-BE49-F238E27FC236}">
                <a16:creationId xmlns:a16="http://schemas.microsoft.com/office/drawing/2014/main" id="{97F06B1B-DB3C-463C-B0C8-061B36087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2719" y="4531845"/>
            <a:ext cx="1269013" cy="5391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總務處前</a:t>
            </a:r>
            <a:endParaRPr kumimoji="1" lang="en-US" altLang="zh-TW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出口</a:t>
            </a:r>
            <a:endParaRPr kumimoji="1" 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33" name="Text Box 46">
            <a:extLst>
              <a:ext uri="{FF2B5EF4-FFF2-40B4-BE49-F238E27FC236}">
                <a16:creationId xmlns:a16="http://schemas.microsoft.com/office/drawing/2014/main" id="{4D9C5210-54EE-4A63-A5E9-17653F18C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9207" y="648043"/>
            <a:ext cx="5230355" cy="394398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圖書館</a:t>
            </a: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:</a:t>
            </a:r>
            <a:endParaRPr kumimoji="1" lang="zh-TW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34" name="向左箭號 53">
            <a:extLst>
              <a:ext uri="{FF2B5EF4-FFF2-40B4-BE49-F238E27FC236}">
                <a16:creationId xmlns:a16="http://schemas.microsoft.com/office/drawing/2014/main" id="{82542288-FBC5-4708-BDC1-31150AA1F729}"/>
              </a:ext>
            </a:extLst>
          </p:cNvPr>
          <p:cNvSpPr/>
          <p:nvPr/>
        </p:nvSpPr>
        <p:spPr>
          <a:xfrm rot="10800000">
            <a:off x="4725144" y="7533415"/>
            <a:ext cx="1385460" cy="295109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向左箭號 53">
            <a:extLst>
              <a:ext uri="{FF2B5EF4-FFF2-40B4-BE49-F238E27FC236}">
                <a16:creationId xmlns:a16="http://schemas.microsoft.com/office/drawing/2014/main" id="{AA4781CF-C712-41B6-9DB9-BF32187AA877}"/>
              </a:ext>
            </a:extLst>
          </p:cNvPr>
          <p:cNvSpPr/>
          <p:nvPr/>
        </p:nvSpPr>
        <p:spPr>
          <a:xfrm rot="5400000">
            <a:off x="5919508" y="4266559"/>
            <a:ext cx="1320537" cy="252880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向左箭號 53">
            <a:extLst>
              <a:ext uri="{FF2B5EF4-FFF2-40B4-BE49-F238E27FC236}">
                <a16:creationId xmlns:a16="http://schemas.microsoft.com/office/drawing/2014/main" id="{DADE5589-0AE0-4252-A769-CF0FBEB43302}"/>
              </a:ext>
            </a:extLst>
          </p:cNvPr>
          <p:cNvSpPr/>
          <p:nvPr/>
        </p:nvSpPr>
        <p:spPr>
          <a:xfrm rot="5400000">
            <a:off x="5582870" y="6958149"/>
            <a:ext cx="1864026" cy="317160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Text Box 53">
            <a:extLst>
              <a:ext uri="{FF2B5EF4-FFF2-40B4-BE49-F238E27FC236}">
                <a16:creationId xmlns:a16="http://schemas.microsoft.com/office/drawing/2014/main" id="{5A280F80-8ADB-45F2-8B07-A6F5BB049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150" y="1077947"/>
            <a:ext cx="2064186" cy="33836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4.</a:t>
            </a: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牙科、家醫科、內兒科</a:t>
            </a:r>
            <a:r>
              <a:rPr kumimoji="1" lang="zh-TW" altLang="en-US" sz="1600" b="1" i="0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檢查</a:t>
            </a:r>
            <a:endParaRPr kumimoji="1" lang="en-US" altLang="zh-TW" sz="1600" b="1" i="0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頭頸狀況</a:t>
            </a:r>
            <a:r>
              <a:rPr lang="zh-TW" altLang="zh-TW" sz="1600" b="1" dirty="0">
                <a:latin typeface="Microsoft YaHei" pitchFamily="34" charset="-122"/>
                <a:ea typeface="Microsoft YaHei" pitchFamily="34" charset="-122"/>
              </a:rPr>
              <a:t>、脊柱側彎、蹲踞困難、多併指</a:t>
            </a:r>
            <a:r>
              <a:rPr lang="en-US" altLang="zh-TW" sz="1600" b="1" dirty="0">
                <a:latin typeface="Microsoft YaHei" pitchFamily="34" charset="-122"/>
                <a:ea typeface="Microsoft YaHei" pitchFamily="34" charset="-122"/>
              </a:rPr>
              <a:t>(</a:t>
            </a:r>
            <a:r>
              <a:rPr lang="zh-TW" altLang="zh-TW" sz="1600" b="1" dirty="0">
                <a:latin typeface="Microsoft YaHei" pitchFamily="34" charset="-122"/>
                <a:ea typeface="Microsoft YaHei" pitchFamily="34" charset="-122"/>
              </a:rPr>
              <a:t>趾</a:t>
            </a:r>
            <a:r>
              <a:rPr lang="en-US" altLang="zh-TW" sz="1600" b="1" dirty="0">
                <a:latin typeface="Microsoft YaHei" pitchFamily="34" charset="-122"/>
                <a:ea typeface="Microsoft YaHei" pitchFamily="34" charset="-122"/>
              </a:rPr>
              <a:t>)</a:t>
            </a:r>
            <a:r>
              <a:rPr lang="zh-TW" altLang="en-US" sz="1600" b="1" dirty="0">
                <a:latin typeface="Microsoft YaHei" pitchFamily="34" charset="-122"/>
                <a:ea typeface="Microsoft YaHei" pitchFamily="34" charset="-122"/>
              </a:rPr>
              <a:t>。</a:t>
            </a:r>
            <a:endParaRPr lang="en-US" altLang="zh-TW" sz="1600" b="1" dirty="0">
              <a:latin typeface="Microsoft YaHei" pitchFamily="34" charset="-122"/>
              <a:ea typeface="Microsoft YaHei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腹部、胸廓、心音、心律、泌尿生殖器等。</a:t>
            </a:r>
            <a:endParaRPr kumimoji="1" lang="en-US" altLang="zh-TW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齲齒、缺牙、牙周疾病、口腔衛生。</a:t>
            </a:r>
            <a:endParaRPr kumimoji="1" lang="zh-TW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TW" altLang="zh-TW" sz="1600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38" name="向左箭號 53">
            <a:extLst>
              <a:ext uri="{FF2B5EF4-FFF2-40B4-BE49-F238E27FC236}">
                <a16:creationId xmlns:a16="http://schemas.microsoft.com/office/drawing/2014/main" id="{E5899A0E-E8C3-4458-BC8E-1151837135C2}"/>
              </a:ext>
            </a:extLst>
          </p:cNvPr>
          <p:cNvSpPr/>
          <p:nvPr/>
        </p:nvSpPr>
        <p:spPr>
          <a:xfrm rot="5400000">
            <a:off x="3643762" y="4433523"/>
            <a:ext cx="1189816" cy="204802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Text Box 53">
            <a:extLst>
              <a:ext uri="{FF2B5EF4-FFF2-40B4-BE49-F238E27FC236}">
                <a16:creationId xmlns:a16="http://schemas.microsoft.com/office/drawing/2014/main" id="{20A896DC-04CF-44B1-9EDB-704AAD1C6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143" y="1496350"/>
            <a:ext cx="1205652" cy="166314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5</a:t>
            </a: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.</a:t>
            </a:r>
            <a:r>
              <a:rPr kumimoji="1" lang="zh-TW" altLang="en-US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血液檢查</a:t>
            </a:r>
            <a:endParaRPr kumimoji="1" lang="en-US" altLang="zh-TW" sz="1600" b="1" dirty="0">
              <a:solidFill>
                <a:srgbClr val="000000"/>
              </a:solidFill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抽血</a:t>
            </a:r>
            <a:endParaRPr kumimoji="1" lang="zh-TW" altLang="en-US" sz="16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Arial Unicode MS" pitchFamily="34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42" name="Text Box 53">
            <a:extLst>
              <a:ext uri="{FF2B5EF4-FFF2-40B4-BE49-F238E27FC236}">
                <a16:creationId xmlns:a16="http://schemas.microsoft.com/office/drawing/2014/main" id="{CB66C1E1-E9C7-4F04-8332-CECA19DCB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862" y="1524086"/>
            <a:ext cx="1205653" cy="127546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6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6</a:t>
            </a:r>
            <a:r>
              <a:rPr kumimoji="1" lang="en-US" altLang="zh-TW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.</a:t>
            </a:r>
            <a:r>
              <a:rPr kumimoji="1" lang="zh-TW" altLang="en-US" sz="16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總結</a:t>
            </a:r>
            <a:endParaRPr kumimoji="1" lang="en-US" altLang="zh-TW" sz="1600" b="1" i="0" strike="noStrike" cap="none" normalizeH="0" baseline="0" dirty="0">
              <a:ln>
                <a:noFill/>
              </a:ln>
              <a:solidFill>
                <a:srgbClr val="0000CC"/>
              </a:solidFill>
              <a:effectLst/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dirty="0">
                <a:solidFill>
                  <a:srgbClr val="000000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彙整</a:t>
            </a:r>
            <a:endParaRPr kumimoji="1" lang="en-US" altLang="zh-TW" sz="1600" b="1" dirty="0">
              <a:solidFill>
                <a:srgbClr val="000000"/>
              </a:solidFill>
              <a:latin typeface="Microsoft YaHei" pitchFamily="34" charset="-122"/>
              <a:ea typeface="Microsoft YaHei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dirty="0">
                <a:solidFill>
                  <a:srgbClr val="000000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檢查結果</a:t>
            </a:r>
            <a:endParaRPr kumimoji="1" lang="zh-TW" altLang="en-US" sz="16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Microsoft YaHei" pitchFamily="34" charset="-122"/>
              <a:ea typeface="Microsoft YaHei" pitchFamily="34" charset="-122"/>
              <a:cs typeface="Arial Unicode MS" pitchFamily="34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sp>
        <p:nvSpPr>
          <p:cNvPr id="43" name="向左箭號 53">
            <a:extLst>
              <a:ext uri="{FF2B5EF4-FFF2-40B4-BE49-F238E27FC236}">
                <a16:creationId xmlns:a16="http://schemas.microsoft.com/office/drawing/2014/main" id="{E5E81770-F90C-4553-B729-A0B73D08917D}"/>
              </a:ext>
            </a:extLst>
          </p:cNvPr>
          <p:cNvSpPr/>
          <p:nvPr/>
        </p:nvSpPr>
        <p:spPr>
          <a:xfrm rot="16200000">
            <a:off x="618147" y="3500849"/>
            <a:ext cx="1663147" cy="254540"/>
          </a:xfrm>
          <a:prstGeom prst="leftArrow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766479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85392" y="611560"/>
            <a:ext cx="366722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3200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尿液採樣</a:t>
            </a:r>
            <a:r>
              <a:rPr kumimoji="1" lang="zh-TW" altLang="en-US" sz="32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注意事項</a:t>
            </a:r>
            <a:r>
              <a:rPr kumimoji="1" lang="en-US" altLang="zh-TW" sz="3200" b="1" i="0" u="none" strike="noStrike" cap="none" normalizeH="0" baseline="0" dirty="0">
                <a:ln>
                  <a:noFill/>
                </a:ln>
                <a:solidFill>
                  <a:srgbClr val="0000CC"/>
                </a:solidFill>
                <a:effectLst/>
                <a:latin typeface="Microsoft YaHei" pitchFamily="34" charset="-122"/>
                <a:ea typeface="Microsoft YaHei" pitchFamily="34" charset="-122"/>
                <a:cs typeface="Times New Roman" pitchFamily="18" charset="0"/>
              </a:rPr>
              <a:t>:</a:t>
            </a:r>
            <a:endParaRPr kumimoji="1" lang="en-US" altLang="zh-TW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crosoft YaHei" pitchFamily="34" charset="-122"/>
              <a:ea typeface="Microsoft YaHei" pitchFamily="34" charset="-122"/>
              <a:cs typeface="新細明體" pitchFamily="18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1369822"/>
            <a:ext cx="2232248" cy="363422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8" y="5004048"/>
            <a:ext cx="6192688" cy="3753298"/>
          </a:xfrm>
          <a:prstGeom prst="rect">
            <a:avLst/>
          </a:prstGeom>
        </p:spPr>
      </p:pic>
      <p:cxnSp>
        <p:nvCxnSpPr>
          <p:cNvPr id="16" name="直線單箭頭接點 15"/>
          <p:cNvCxnSpPr>
            <a:endCxn id="19" idx="1"/>
          </p:cNvCxnSpPr>
          <p:nvPr/>
        </p:nvCxnSpPr>
        <p:spPr>
          <a:xfrm flipV="1">
            <a:off x="1784256" y="1635663"/>
            <a:ext cx="1212696" cy="51760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字方塊 18"/>
          <p:cNvSpPr txBox="1"/>
          <p:nvPr/>
        </p:nvSpPr>
        <p:spPr>
          <a:xfrm>
            <a:off x="2996952" y="1312497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先將尿液倒至刻度</a:t>
            </a:r>
            <a:r>
              <a:rPr lang="en-US" altLang="zh-TW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“9”</a:t>
            </a:r>
            <a:r>
              <a:rPr lang="zh-TW" altLang="en-US" b="1" dirty="0">
                <a:solidFill>
                  <a:srgbClr val="0000CC"/>
                </a:solidFill>
                <a:latin typeface="Microsoft YaHei" pitchFamily="34" charset="-122"/>
                <a:ea typeface="Microsoft YaHei" pitchFamily="34" charset="-122"/>
              </a:rPr>
              <a:t>再貼標籤如左圖</a:t>
            </a:r>
          </a:p>
        </p:txBody>
      </p:sp>
      <p:sp>
        <p:nvSpPr>
          <p:cNvPr id="26" name="文字方塊 25"/>
          <p:cNvSpPr txBox="1"/>
          <p:nvPr/>
        </p:nvSpPr>
        <p:spPr>
          <a:xfrm>
            <a:off x="2755831" y="2195736"/>
            <a:ext cx="36663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1.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請勿在尿架四周塗鴉</a:t>
            </a:r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(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可用空白標籤註記班級</a:t>
            </a:r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)</a:t>
            </a:r>
          </a:p>
          <a:p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2.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尿蓋輕壓即可  請勿用衛生紙橡皮筋包住或膠帶封死</a:t>
            </a:r>
            <a:endParaRPr lang="en-US" altLang="zh-TW" b="1" dirty="0">
              <a:latin typeface="Microsoft YaHei" pitchFamily="34" charset="-122"/>
              <a:ea typeface="Microsoft YaHei" pitchFamily="34" charset="-122"/>
            </a:endParaRPr>
          </a:p>
          <a:p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3.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將尿管</a:t>
            </a:r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”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輕輕的</a:t>
            </a:r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”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壓下保麗龍即可 勿重壓導致破洞</a:t>
            </a:r>
            <a:endParaRPr lang="en-US" altLang="zh-TW" b="1" dirty="0">
              <a:latin typeface="Microsoft YaHei" pitchFamily="34" charset="-122"/>
              <a:ea typeface="Microsoft YaHei" pitchFamily="34" charset="-122"/>
            </a:endParaRPr>
          </a:p>
          <a:p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4.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依座號排列整齊</a:t>
            </a:r>
            <a:endParaRPr lang="en-US" altLang="zh-TW" b="1" dirty="0">
              <a:latin typeface="Microsoft YaHei" pitchFamily="34" charset="-122"/>
              <a:ea typeface="Microsoft YaHei" pitchFamily="34" charset="-122"/>
            </a:endParaRPr>
          </a:p>
          <a:p>
            <a:r>
              <a:rPr lang="en-US" altLang="zh-TW" b="1" dirty="0">
                <a:latin typeface="Microsoft YaHei" pitchFamily="34" charset="-122"/>
                <a:ea typeface="Microsoft YaHei" pitchFamily="34" charset="-122"/>
              </a:rPr>
              <a:t>5.</a:t>
            </a:r>
            <a:r>
              <a:rPr lang="zh-TW" altLang="en-US" b="1" dirty="0">
                <a:latin typeface="Microsoft YaHei" pitchFamily="34" charset="-122"/>
                <a:ea typeface="Microsoft YaHei" pitchFamily="34" charset="-122"/>
              </a:rPr>
              <a:t>若貴校座號非連續序號 也請依順序置放</a:t>
            </a:r>
          </a:p>
        </p:txBody>
      </p:sp>
      <p:cxnSp>
        <p:nvCxnSpPr>
          <p:cNvPr id="29" name="直線單箭頭接點 28"/>
          <p:cNvCxnSpPr/>
          <p:nvPr/>
        </p:nvCxnSpPr>
        <p:spPr>
          <a:xfrm flipH="1">
            <a:off x="4004177" y="4788024"/>
            <a:ext cx="187747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66F1-C72A-49D8-9DA1-A66C217553BB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870863"/>
      </p:ext>
    </p:extLst>
  </p:cSld>
  <p:clrMapOvr>
    <a:masterClrMapping/>
  </p:clrMapOvr>
  <p:transition spd="slow">
    <p:pull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小水滴</Template>
  <TotalTime>7297</TotalTime>
  <Words>1738</Words>
  <Application>Microsoft Office PowerPoint</Application>
  <PresentationFormat>如螢幕大小 (4:3)</PresentationFormat>
  <Paragraphs>313</Paragraphs>
  <Slides>13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3" baseType="lpstr">
      <vt:lpstr>Microsoft YaHei</vt:lpstr>
      <vt:lpstr>新細明體</vt:lpstr>
      <vt:lpstr>標楷體</vt:lpstr>
      <vt:lpstr>Arial</vt:lpstr>
      <vt:lpstr>Calibri</vt:lpstr>
      <vt:lpstr>Century Schoolbook</vt:lpstr>
      <vt:lpstr>Times New Roman</vt:lpstr>
      <vt:lpstr>Wingdings</vt:lpstr>
      <vt:lpstr>Wingdings 2</vt:lpstr>
      <vt:lpstr>壁窗</vt:lpstr>
      <vt:lpstr>新竹縣114學年度學生健康檢查   </vt:lpstr>
      <vt:lpstr>PowerPoint 簡報</vt:lpstr>
      <vt:lpstr>PowerPoint 簡報</vt:lpstr>
      <vt:lpstr>PowerPoint 簡報</vt:lpstr>
      <vt:lpstr>114學年度竹東國中七年級學生健康檢查說明須知 </vt:lpstr>
      <vt:lpstr>114學年度竹東國中七年級學生健康檢查說明須知 4.班級順序</vt:lpstr>
      <vt:lpstr>檢查內容及相關注意事項說明：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國立中央大學『103學年度新生入學健康檢查』執行企劃簡報</dc:title>
  <dc:creator>USER</dc:creator>
  <cp:lastModifiedBy>user</cp:lastModifiedBy>
  <cp:revision>558</cp:revision>
  <cp:lastPrinted>2024-09-10T22:01:22Z</cp:lastPrinted>
  <dcterms:created xsi:type="dcterms:W3CDTF">2014-07-01T13:48:28Z</dcterms:created>
  <dcterms:modified xsi:type="dcterms:W3CDTF">2025-09-05T00:25:14Z</dcterms:modified>
</cp:coreProperties>
</file>